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351" r:id="rId2"/>
    <p:sldId id="350" r:id="rId3"/>
    <p:sldId id="352" r:id="rId4"/>
    <p:sldId id="353" r:id="rId5"/>
    <p:sldId id="356" r:id="rId6"/>
    <p:sldId id="354" r:id="rId7"/>
    <p:sldId id="355" r:id="rId8"/>
    <p:sldId id="361" r:id="rId9"/>
    <p:sldId id="358" r:id="rId10"/>
    <p:sldId id="359" r:id="rId11"/>
    <p:sldId id="360" r:id="rId12"/>
  </p:sldIdLst>
  <p:sldSz cx="12192000" cy="6858000"/>
  <p:notesSz cx="6858000" cy="9144000"/>
  <p:embeddedFontLs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1" roundtripDataSignature="AMtx7mjDZtskwvjg/LWb//2ERIzUnBUF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60ADFC-7D56-4A2C-B55F-5F40957804CC}">
  <a:tblStyle styleId="{0460ADFC-7D56-4A2C-B55F-5F40957804C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9D3521D-6370-4401-9C7E-DCAB8A3C9F0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5F6827D-6D6D-45B6-A9F2-A82EF74AABA3}"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9AF5B67-75F1-4A97-BEF2-333E271B75E3}"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19F3A88-6F8C-4E15-A2F8-5E6A1D410012}" styleName="Table_4">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E9F17B-EA4C-4518-9DE2-0AF2A45E5851}" styleName="Table_5">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3166073-C740-46D8-8302-E3D8C7658513}" styleName="Table_6">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3C64DD-85B5-4B62-B8E8-18B3B61EF5B4}" styleName="Table_7">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b="off" i="off"/>
      <a:tcStyle>
        <a:tcBdr/>
      </a:tcStyle>
    </a:seCell>
    <a:swCell>
      <a:tcTxStyle b="off" i="off"/>
      <a:tcStyle>
        <a:tcBdr/>
      </a:tcStyle>
    </a:swCell>
    <a:firstRow>
      <a:tcTxStyle b="on" i="off"/>
      <a:tcStyle>
        <a:tcBdr/>
        <a:fill>
          <a:solidFill>
            <a:srgbClr val="E6E6E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13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31"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13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47071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138535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403039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92356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10014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66088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410145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289764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49663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42722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96060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9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3"/>
          <p:cNvSpPr>
            <a:spLocks noGrp="1"/>
          </p:cNvSpPr>
          <p:nvPr>
            <p:ph type="pic" idx="2"/>
          </p:nvPr>
        </p:nvSpPr>
        <p:spPr>
          <a:xfrm>
            <a:off x="5183188" y="987425"/>
            <a:ext cx="6172200" cy="4873625"/>
          </a:xfrm>
          <a:prstGeom prst="rect">
            <a:avLst/>
          </a:prstGeom>
          <a:noFill/>
          <a:ln>
            <a:noFill/>
          </a:ln>
        </p:spPr>
      </p:sp>
      <p:sp>
        <p:nvSpPr>
          <p:cNvPr id="68" name="Google Shape;68;p10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137160" y="2105388"/>
            <a:ext cx="12054840" cy="1077218"/>
          </a:xfrm>
          <a:prstGeom prst="rect">
            <a:avLst/>
          </a:prstGeom>
        </p:spPr>
        <p:txBody>
          <a:bodyPr wrap="square">
            <a:spAutoFit/>
          </a:bodyPr>
          <a:lstStyle/>
          <a:p>
            <a:pPr algn="ctr"/>
            <a:r>
              <a:rPr lang="en-US" sz="3200" dirty="0" smtClean="0">
                <a:solidFill>
                  <a:schemeClr val="lt1"/>
                </a:solidFill>
                <a:latin typeface="Calibri"/>
                <a:ea typeface="Calibri"/>
                <a:cs typeface="Calibri"/>
              </a:rPr>
              <a:t>1</a:t>
            </a:r>
            <a:r>
              <a:rPr lang="en-US" sz="3200" baseline="30000" dirty="0" smtClean="0">
                <a:solidFill>
                  <a:schemeClr val="lt1"/>
                </a:solidFill>
                <a:latin typeface="Calibri"/>
                <a:ea typeface="Calibri"/>
                <a:cs typeface="Calibri"/>
              </a:rPr>
              <a:t>st</a:t>
            </a:r>
            <a:r>
              <a:rPr lang="en-IN" sz="3200" dirty="0">
                <a:solidFill>
                  <a:schemeClr val="lt1"/>
                </a:solidFill>
                <a:latin typeface="Calibri"/>
                <a:ea typeface="Calibri"/>
                <a:cs typeface="Calibri"/>
              </a:rPr>
              <a:t> </a:t>
            </a:r>
            <a:r>
              <a:rPr lang="en-US" sz="3200" dirty="0" smtClean="0">
                <a:solidFill>
                  <a:schemeClr val="lt1"/>
                </a:solidFill>
                <a:latin typeface="Calibri"/>
                <a:ea typeface="Calibri"/>
                <a:cs typeface="Calibri"/>
              </a:rPr>
              <a:t>DMIHER(DU) International Conference on</a:t>
            </a:r>
            <a:br>
              <a:rPr lang="en-US" sz="3200" dirty="0" smtClean="0">
                <a:solidFill>
                  <a:schemeClr val="lt1"/>
                </a:solidFill>
                <a:latin typeface="Calibri"/>
                <a:ea typeface="Calibri"/>
                <a:cs typeface="Calibri"/>
              </a:rPr>
            </a:br>
            <a:r>
              <a:rPr lang="en-US" sz="3200" dirty="0" smtClean="0">
                <a:solidFill>
                  <a:schemeClr val="lt1"/>
                </a:solidFill>
                <a:latin typeface="Calibri"/>
                <a:ea typeface="Calibri"/>
                <a:cs typeface="Calibri"/>
              </a:rPr>
              <a:t>"Artificial Intelligence in Education and Industry 4.0" </a:t>
            </a:r>
            <a:endParaRPr lang="en-IN" sz="3200" dirty="0">
              <a:solidFill>
                <a:schemeClr val="lt1"/>
              </a:solidFill>
              <a:latin typeface="Calibri"/>
              <a:ea typeface="Calibri"/>
              <a:cs typeface="Calibri"/>
            </a:endParaRPr>
          </a:p>
        </p:txBody>
      </p:sp>
      <p:sp>
        <p:nvSpPr>
          <p:cNvPr id="6" name="Rectangle 5"/>
          <p:cNvSpPr/>
          <p:nvPr/>
        </p:nvSpPr>
        <p:spPr>
          <a:xfrm>
            <a:off x="1993392" y="3283381"/>
            <a:ext cx="9628632" cy="1200329"/>
          </a:xfrm>
          <a:prstGeom prst="rect">
            <a:avLst/>
          </a:prstGeom>
        </p:spPr>
        <p:txBody>
          <a:bodyPr wrap="square">
            <a:spAutoFit/>
          </a:bodyPr>
          <a:lstStyle/>
          <a:p>
            <a:pPr>
              <a:lnSpc>
                <a:spcPct val="150000"/>
              </a:lnSpc>
            </a:pPr>
            <a:r>
              <a:rPr lang="en-US" sz="1600" dirty="0" smtClean="0">
                <a:solidFill>
                  <a:schemeClr val="bg1"/>
                </a:solidFill>
              </a:rPr>
              <a:t>Track:</a:t>
            </a:r>
            <a:endParaRPr lang="en-IN" sz="1600" dirty="0" smtClean="0">
              <a:solidFill>
                <a:schemeClr val="bg1"/>
              </a:solidFill>
            </a:endParaRPr>
          </a:p>
          <a:p>
            <a:pPr>
              <a:lnSpc>
                <a:spcPct val="150000"/>
              </a:lnSpc>
            </a:pPr>
            <a:r>
              <a:rPr lang="en-IN" sz="1600" dirty="0" smtClean="0">
                <a:solidFill>
                  <a:schemeClr val="bg1"/>
                </a:solidFill>
              </a:rPr>
              <a:t>Paper </a:t>
            </a:r>
            <a:r>
              <a:rPr lang="en-IN" sz="1600" dirty="0">
                <a:solidFill>
                  <a:schemeClr val="bg1"/>
                </a:solidFill>
              </a:rPr>
              <a:t>ID</a:t>
            </a:r>
            <a:r>
              <a:rPr lang="en-IN" sz="1600" dirty="0" smtClean="0">
                <a:solidFill>
                  <a:schemeClr val="bg1"/>
                </a:solidFill>
              </a:rPr>
              <a:t>:</a:t>
            </a:r>
          </a:p>
          <a:p>
            <a:pPr>
              <a:lnSpc>
                <a:spcPct val="150000"/>
              </a:lnSpc>
            </a:pPr>
            <a:r>
              <a:rPr lang="en-US" sz="1600" dirty="0" smtClean="0">
                <a:solidFill>
                  <a:schemeClr val="bg1"/>
                </a:solidFill>
              </a:rPr>
              <a:t>Paper Title:</a:t>
            </a:r>
            <a:endParaRPr lang="en-IN" sz="1600" dirty="0">
              <a:solidFill>
                <a:schemeClr val="bg1"/>
              </a:solidFill>
            </a:endParaRPr>
          </a:p>
        </p:txBody>
      </p:sp>
      <p:sp>
        <p:nvSpPr>
          <p:cNvPr id="7" name="Rectangle 6"/>
          <p:cNvSpPr/>
          <p:nvPr/>
        </p:nvSpPr>
        <p:spPr>
          <a:xfrm>
            <a:off x="4359278" y="4114378"/>
            <a:ext cx="1805301" cy="698717"/>
          </a:xfrm>
          <a:prstGeom prst="rect">
            <a:avLst/>
          </a:prstGeom>
        </p:spPr>
        <p:txBody>
          <a:bodyPr wrap="none">
            <a:spAutoFit/>
          </a:bodyPr>
          <a:lstStyle/>
          <a:p>
            <a:pPr algn="ctr">
              <a:lnSpc>
                <a:spcPct val="150000"/>
              </a:lnSpc>
            </a:pPr>
            <a:endParaRPr lang="en-IN" b="1" dirty="0" smtClean="0">
              <a:solidFill>
                <a:schemeClr val="bg1"/>
              </a:solidFill>
            </a:endParaRPr>
          </a:p>
          <a:p>
            <a:pPr algn="ctr">
              <a:lnSpc>
                <a:spcPct val="150000"/>
              </a:lnSpc>
            </a:pPr>
            <a:r>
              <a:rPr lang="en-IN" b="1" dirty="0" smtClean="0">
                <a:solidFill>
                  <a:schemeClr val="bg1"/>
                </a:solidFill>
              </a:rPr>
              <a:t>Presenting Author:</a:t>
            </a:r>
            <a:endParaRPr lang="en-IN" b="1" dirty="0">
              <a:solidFill>
                <a:schemeClr val="bg1"/>
              </a:solidFill>
            </a:endParaRPr>
          </a:p>
        </p:txBody>
      </p:sp>
      <p:sp>
        <p:nvSpPr>
          <p:cNvPr id="8" name="Rectangle 7"/>
          <p:cNvSpPr/>
          <p:nvPr/>
        </p:nvSpPr>
        <p:spPr>
          <a:xfrm>
            <a:off x="3515870" y="4939791"/>
            <a:ext cx="1197764" cy="375552"/>
          </a:xfrm>
          <a:prstGeom prst="rect">
            <a:avLst/>
          </a:prstGeom>
        </p:spPr>
        <p:txBody>
          <a:bodyPr wrap="none">
            <a:spAutoFit/>
          </a:bodyPr>
          <a:lstStyle/>
          <a:p>
            <a:pPr algn="ctr">
              <a:lnSpc>
                <a:spcPct val="150000"/>
              </a:lnSpc>
            </a:pPr>
            <a:r>
              <a:rPr lang="en-IN" b="1" dirty="0" smtClean="0">
                <a:solidFill>
                  <a:schemeClr val="bg1"/>
                </a:solidFill>
              </a:rPr>
              <a:t>Co-authors:</a:t>
            </a:r>
            <a:endParaRPr lang="en-IN" b="1" dirty="0">
              <a:solidFill>
                <a:schemeClr val="bg1"/>
              </a:solidFill>
            </a:endParaRPr>
          </a:p>
        </p:txBody>
      </p:sp>
      <p:sp>
        <p:nvSpPr>
          <p:cNvPr id="9" name="Rectangle 8"/>
          <p:cNvSpPr/>
          <p:nvPr/>
        </p:nvSpPr>
        <p:spPr>
          <a:xfrm>
            <a:off x="4962168" y="5771424"/>
            <a:ext cx="2404824" cy="954107"/>
          </a:xfrm>
          <a:prstGeom prst="rect">
            <a:avLst/>
          </a:prstGeom>
        </p:spPr>
        <p:txBody>
          <a:bodyPr wrap="none">
            <a:spAutoFit/>
          </a:bodyPr>
          <a:lstStyle/>
          <a:p>
            <a:pPr algn="ctr"/>
            <a:r>
              <a:rPr lang="en-US" dirty="0" smtClean="0">
                <a:solidFill>
                  <a:schemeClr val="bg1"/>
                </a:solidFill>
                <a:latin typeface="Calibri"/>
                <a:ea typeface="Calibri"/>
                <a:cs typeface="Calibri"/>
              </a:rPr>
              <a:t>IDICAIEI 2023</a:t>
            </a:r>
          </a:p>
          <a:p>
            <a:pPr algn="ctr"/>
            <a:r>
              <a:rPr lang="en-IN" dirty="0">
                <a:solidFill>
                  <a:schemeClr val="bg1"/>
                </a:solidFill>
                <a:latin typeface="Calibri"/>
                <a:ea typeface="Calibri"/>
                <a:cs typeface="Calibri"/>
              </a:rPr>
              <a:t>Conference </a:t>
            </a:r>
            <a:r>
              <a:rPr lang="en-IN" dirty="0" smtClean="0">
                <a:solidFill>
                  <a:schemeClr val="bg1"/>
                </a:solidFill>
                <a:latin typeface="Calibri"/>
                <a:ea typeface="Calibri"/>
                <a:cs typeface="Calibri"/>
              </a:rPr>
              <a:t>Id </a:t>
            </a:r>
            <a:r>
              <a:rPr lang="en-IN" dirty="0">
                <a:solidFill>
                  <a:schemeClr val="bg1"/>
                </a:solidFill>
                <a:latin typeface="Calibri"/>
                <a:ea typeface="Calibri"/>
                <a:cs typeface="Calibri"/>
              </a:rPr>
              <a:t>- 58380</a:t>
            </a:r>
            <a:endParaRPr lang="en-US" dirty="0">
              <a:solidFill>
                <a:schemeClr val="bg1"/>
              </a:solidFill>
              <a:latin typeface="Calibri"/>
              <a:ea typeface="Calibri"/>
              <a:cs typeface="Calibri"/>
            </a:endParaRPr>
          </a:p>
          <a:p>
            <a:pPr algn="ctr"/>
            <a:r>
              <a:rPr lang="en-US" dirty="0" smtClean="0">
                <a:solidFill>
                  <a:schemeClr val="bg1"/>
                </a:solidFill>
                <a:latin typeface="Calibri"/>
                <a:ea typeface="Calibri"/>
                <a:cs typeface="Calibri"/>
              </a:rPr>
              <a:t>(Hybrid Mode Conference)</a:t>
            </a:r>
          </a:p>
          <a:p>
            <a:pPr algn="ctr"/>
            <a:r>
              <a:rPr lang="en-US" dirty="0">
                <a:solidFill>
                  <a:schemeClr val="bg1"/>
                </a:solidFill>
              </a:rPr>
              <a:t>27</a:t>
            </a:r>
            <a:r>
              <a:rPr lang="en-US" baseline="30000" dirty="0">
                <a:solidFill>
                  <a:schemeClr val="bg1"/>
                </a:solidFill>
              </a:rPr>
              <a:t>th  </a:t>
            </a:r>
            <a:r>
              <a:rPr lang="en-US" dirty="0">
                <a:solidFill>
                  <a:schemeClr val="bg1"/>
                </a:solidFill>
                <a:latin typeface="Calibri"/>
                <a:ea typeface="Calibri"/>
                <a:cs typeface="Calibri"/>
              </a:rPr>
              <a:t>and</a:t>
            </a:r>
            <a:r>
              <a:rPr lang="en-US" baseline="30000" dirty="0">
                <a:solidFill>
                  <a:schemeClr val="bg1"/>
                </a:solidFill>
              </a:rPr>
              <a:t>  </a:t>
            </a:r>
            <a:r>
              <a:rPr lang="en-US" dirty="0">
                <a:solidFill>
                  <a:schemeClr val="bg1"/>
                </a:solidFill>
              </a:rPr>
              <a:t>28</a:t>
            </a:r>
            <a:r>
              <a:rPr lang="en-US" baseline="30000" dirty="0">
                <a:solidFill>
                  <a:schemeClr val="bg1"/>
                </a:solidFill>
              </a:rPr>
              <a:t>th </a:t>
            </a:r>
            <a:r>
              <a:rPr lang="en-US" dirty="0">
                <a:solidFill>
                  <a:schemeClr val="bg1"/>
                </a:solidFill>
                <a:latin typeface="Calibri"/>
                <a:ea typeface="Calibri"/>
                <a:cs typeface="Calibri"/>
              </a:rPr>
              <a:t>November </a:t>
            </a:r>
            <a:r>
              <a:rPr lang="en-US" dirty="0" smtClean="0">
                <a:solidFill>
                  <a:schemeClr val="bg1"/>
                </a:solidFill>
                <a:latin typeface="Calibri"/>
                <a:ea typeface="Calibri"/>
                <a:cs typeface="Calibri"/>
              </a:rPr>
              <a:t>2023</a:t>
            </a:r>
          </a:p>
        </p:txBody>
      </p:sp>
      <p:pic>
        <p:nvPicPr>
          <p:cNvPr id="10" name="Picture 9"/>
          <p:cNvPicPr>
            <a:picLocks noChangeAspect="1"/>
          </p:cNvPicPr>
          <p:nvPr/>
        </p:nvPicPr>
        <p:blipFill>
          <a:blip r:embed="rId2">
            <a:clrChange>
              <a:clrFrom>
                <a:srgbClr val="112D5D"/>
              </a:clrFrom>
              <a:clrTo>
                <a:srgbClr val="112D5D">
                  <a:alpha val="0"/>
                </a:srgbClr>
              </a:clrTo>
            </a:clrChange>
            <a:extLst>
              <a:ext uri="{28A0092B-C50C-407E-A947-70E740481C1C}">
                <a14:useLocalDpi xmlns:a14="http://schemas.microsoft.com/office/drawing/2010/main" val="0"/>
              </a:ext>
            </a:extLst>
          </a:blip>
          <a:stretch>
            <a:fillRect/>
          </a:stretch>
        </p:blipFill>
        <p:spPr>
          <a:xfrm>
            <a:off x="4253078" y="0"/>
            <a:ext cx="3565042" cy="1256077"/>
          </a:xfrm>
          <a:prstGeom prst="rect">
            <a:avLst/>
          </a:prstGeom>
        </p:spPr>
      </p:pic>
      <p:sp>
        <p:nvSpPr>
          <p:cNvPr id="11" name="Google Shape;90;p1"/>
          <p:cNvSpPr txBox="1"/>
          <p:nvPr/>
        </p:nvSpPr>
        <p:spPr>
          <a:xfrm>
            <a:off x="2125864" y="1252977"/>
            <a:ext cx="860735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Calibri"/>
                <a:ea typeface="Calibri"/>
                <a:cs typeface="Calibri"/>
                <a:sym typeface="Calibri"/>
              </a:rPr>
              <a:t>Faculty of Engineering and Technology </a:t>
            </a:r>
            <a:endParaRPr sz="1400" b="0" i="0" u="none" strike="noStrike" cap="none" dirty="0">
              <a:solidFill>
                <a:srgbClr val="000000"/>
              </a:solidFill>
              <a:latin typeface="Arial"/>
              <a:ea typeface="Arial"/>
              <a:cs typeface="Arial"/>
              <a:sym typeface="Arial"/>
            </a:endParaRPr>
          </a:p>
        </p:txBody>
      </p:sp>
      <p:pic>
        <p:nvPicPr>
          <p:cNvPr id="12" name="Picture 11">
            <a:extLst>
              <a:ext uri="{FF2B5EF4-FFF2-40B4-BE49-F238E27FC236}">
                <a16:creationId xmlns:a16="http://schemas.microsoft.com/office/drawing/2014/main" xmlns="" xmlns:lc="http://schemas.openxmlformats.org/drawingml/2006/lockedCanvas" id="{82FAE6A6-ADD9-4C5F-8993-040185C1B470}"/>
              </a:ext>
            </a:extLst>
          </p:cNvPr>
          <p:cNvPicPr>
            <a:picLocks noChangeAspect="1"/>
          </p:cNvPicPr>
          <p:nvPr/>
        </p:nvPicPr>
        <p:blipFill>
          <a:blip r:embed="rId3"/>
          <a:stretch>
            <a:fillRect/>
          </a:stretch>
        </p:blipFill>
        <p:spPr>
          <a:xfrm>
            <a:off x="137160" y="56454"/>
            <a:ext cx="1181412" cy="114316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2906" y="165040"/>
            <a:ext cx="2019857" cy="758552"/>
          </a:xfrm>
          <a:prstGeom prst="rect">
            <a:avLst/>
          </a:prstGeom>
        </p:spPr>
      </p:pic>
    </p:spTree>
    <p:extLst>
      <p:ext uri="{BB962C8B-B14F-4D97-AF65-F5344CB8AC3E}">
        <p14:creationId xmlns:p14="http://schemas.microsoft.com/office/powerpoint/2010/main" val="66273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
        <p:nvSpPr>
          <p:cNvPr id="3" name="Rectangle 2"/>
          <p:cNvSpPr/>
          <p:nvPr/>
        </p:nvSpPr>
        <p:spPr>
          <a:xfrm>
            <a:off x="4889622" y="442716"/>
            <a:ext cx="2101858" cy="742511"/>
          </a:xfrm>
          <a:prstGeom prst="rect">
            <a:avLst/>
          </a:prstGeom>
        </p:spPr>
        <p:txBody>
          <a:bodyPr wrap="none">
            <a:spAutoFit/>
          </a:bodyPr>
          <a:lstStyle/>
          <a:p>
            <a:pPr algn="ctr">
              <a:lnSpc>
                <a:spcPct val="150000"/>
              </a:lnSpc>
            </a:pPr>
            <a:r>
              <a:rPr lang="en-IN" sz="3200" b="1" dirty="0">
                <a:solidFill>
                  <a:schemeClr val="tx1"/>
                </a:solidFill>
                <a:latin typeface="Times New Roman" panose="02020603050405020304" pitchFamily="18" charset="0"/>
                <a:cs typeface="Times New Roman" panose="02020603050405020304" pitchFamily="18" charset="0"/>
              </a:rPr>
              <a:t>References</a:t>
            </a:r>
          </a:p>
        </p:txBody>
      </p:sp>
      <p:sp>
        <p:nvSpPr>
          <p:cNvPr id="7" name="TextBox 6"/>
          <p:cNvSpPr txBox="1"/>
          <p:nvPr/>
        </p:nvSpPr>
        <p:spPr>
          <a:xfrm>
            <a:off x="2020019" y="2389517"/>
            <a:ext cx="7668883" cy="738664"/>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F. Yan, Y. </a:t>
            </a:r>
            <a:r>
              <a:rPr lang="en-US" dirty="0" err="1">
                <a:latin typeface="Times New Roman" panose="02020603050405020304" pitchFamily="18" charset="0"/>
                <a:cs typeface="Times New Roman" panose="02020603050405020304" pitchFamily="18" charset="0"/>
              </a:rPr>
              <a:t>Gu</a:t>
            </a:r>
            <a:r>
              <a:rPr lang="en-US" dirty="0">
                <a:latin typeface="Times New Roman" panose="02020603050405020304" pitchFamily="18" charset="0"/>
                <a:cs typeface="Times New Roman" panose="02020603050405020304" pitchFamily="18" charset="0"/>
              </a:rPr>
              <a:t>, Y. Wang, C. M. Wang, X. Y. Hu, H. X. </a:t>
            </a:r>
            <a:r>
              <a:rPr lang="en-US" dirty="0" err="1">
                <a:latin typeface="Times New Roman" panose="02020603050405020304" pitchFamily="18" charset="0"/>
                <a:cs typeface="Times New Roman" panose="02020603050405020304" pitchFamily="18" charset="0"/>
              </a:rPr>
              <a:t>Peng</a:t>
            </a:r>
            <a:r>
              <a:rPr lang="en-US" dirty="0">
                <a:latin typeface="Times New Roman" panose="02020603050405020304" pitchFamily="18" charset="0"/>
                <a:cs typeface="Times New Roman" panose="02020603050405020304" pitchFamily="18" charset="0"/>
              </a:rPr>
              <a:t>, et al., "Study on the interaction mechanism between laser and rock during perforation," Optics and Laser Technology, vol. 54, pp. 303-308, Dec 2013.</a:t>
            </a:r>
            <a:endParaRPr lang="en-IN"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20018" y="1492224"/>
            <a:ext cx="7668883" cy="307777"/>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IEEE Reference style need to </a:t>
            </a:r>
            <a:r>
              <a:rPr lang="en-US" smtClean="0">
                <a:latin typeface="Times New Roman" panose="02020603050405020304" pitchFamily="18" charset="0"/>
                <a:cs typeface="Times New Roman" panose="02020603050405020304" pitchFamily="18" charset="0"/>
              </a:rPr>
              <a:t>be followed.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479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
        <p:nvSpPr>
          <p:cNvPr id="3" name="Rectangle 2"/>
          <p:cNvSpPr/>
          <p:nvPr/>
        </p:nvSpPr>
        <p:spPr>
          <a:xfrm>
            <a:off x="2954756" y="2134738"/>
            <a:ext cx="6282489" cy="1323439"/>
          </a:xfrm>
          <a:prstGeom prst="rect">
            <a:avLst/>
          </a:prstGeom>
        </p:spPr>
        <p:txBody>
          <a:bodyPr wrap="none">
            <a:spAutoFit/>
          </a:bodyPr>
          <a:lstStyle/>
          <a:p>
            <a:r>
              <a:rPr lang="en-IN" sz="8000" b="1" dirty="0"/>
              <a:t>THANK YOU</a:t>
            </a:r>
          </a:p>
        </p:txBody>
      </p:sp>
    </p:spTree>
    <p:extLst>
      <p:ext uri="{BB962C8B-B14F-4D97-AF65-F5344CB8AC3E}">
        <p14:creationId xmlns:p14="http://schemas.microsoft.com/office/powerpoint/2010/main" val="3513073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
        <p:nvSpPr>
          <p:cNvPr id="7" name="Rectangle 6"/>
          <p:cNvSpPr/>
          <p:nvPr/>
        </p:nvSpPr>
        <p:spPr>
          <a:xfrm>
            <a:off x="2681780" y="225349"/>
            <a:ext cx="6384582" cy="742511"/>
          </a:xfrm>
          <a:prstGeom prst="rect">
            <a:avLst/>
          </a:prstGeom>
        </p:spPr>
        <p:txBody>
          <a:bodyPr wrap="square">
            <a:spAutoFit/>
          </a:bodyPr>
          <a:lstStyle/>
          <a:p>
            <a:pPr algn="ctr">
              <a:lnSpc>
                <a:spcPct val="150000"/>
              </a:lnSpc>
            </a:pPr>
            <a:r>
              <a:rPr lang="en-US" sz="3200" b="1" dirty="0" smtClean="0">
                <a:solidFill>
                  <a:schemeClr val="tx1"/>
                </a:solidFill>
                <a:latin typeface="Times New Roman" panose="02020603050405020304" pitchFamily="18" charset="0"/>
                <a:cs typeface="Times New Roman" panose="02020603050405020304" pitchFamily="18" charset="0"/>
              </a:rPr>
              <a:t>Outline of the Presentation</a:t>
            </a:r>
            <a:endParaRPr lang="en-IN" sz="32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70620" y="1595886"/>
            <a:ext cx="7710765" cy="584775"/>
          </a:xfrm>
          <a:prstGeom prst="rect">
            <a:avLst/>
          </a:prstGeom>
          <a:no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Maximum 11 slides including thank you slide</a:t>
            </a:r>
            <a:endParaRPr lang="en-IN"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070620" y="2579298"/>
            <a:ext cx="7668883"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Content of the slide should be in Times New Roman, font size 24</a:t>
            </a:r>
            <a:endParaRPr lang="en-I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
        <p:nvSpPr>
          <p:cNvPr id="8" name="Rectangle 7"/>
          <p:cNvSpPr/>
          <p:nvPr/>
        </p:nvSpPr>
        <p:spPr>
          <a:xfrm>
            <a:off x="4553712" y="227273"/>
            <a:ext cx="2569464" cy="738664"/>
          </a:xfrm>
          <a:prstGeom prst="rect">
            <a:avLst/>
          </a:prstGeom>
        </p:spPr>
        <p:txBody>
          <a:bodyPr wrap="square">
            <a:spAutoFit/>
          </a:bodyPr>
          <a:lstStyle/>
          <a:p>
            <a:pPr algn="ctr">
              <a:lnSpc>
                <a:spcPct val="150000"/>
              </a:lnSpc>
            </a:pPr>
            <a:r>
              <a:rPr lang="en-US" sz="3200" b="1" dirty="0" smtClean="0">
                <a:solidFill>
                  <a:schemeClr val="tx1"/>
                </a:solidFill>
                <a:latin typeface="Times New Roman" panose="02020603050405020304" pitchFamily="18" charset="0"/>
                <a:cs typeface="Times New Roman" panose="02020603050405020304" pitchFamily="18" charset="0"/>
              </a:rPr>
              <a:t>Introduction</a:t>
            </a:r>
            <a:endParaRPr lang="en-IN"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219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Tree>
    <p:extLst>
      <p:ext uri="{BB962C8B-B14F-4D97-AF65-F5344CB8AC3E}">
        <p14:creationId xmlns:p14="http://schemas.microsoft.com/office/powerpoint/2010/main" val="306262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Tree>
    <p:extLst>
      <p:ext uri="{BB962C8B-B14F-4D97-AF65-F5344CB8AC3E}">
        <p14:creationId xmlns:p14="http://schemas.microsoft.com/office/powerpoint/2010/main" val="2182176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
        <p:nvSpPr>
          <p:cNvPr id="6" name="Rectangle 5"/>
          <p:cNvSpPr/>
          <p:nvPr/>
        </p:nvSpPr>
        <p:spPr>
          <a:xfrm>
            <a:off x="4553712" y="227273"/>
            <a:ext cx="3895344" cy="742511"/>
          </a:xfrm>
          <a:prstGeom prst="rect">
            <a:avLst/>
          </a:prstGeom>
        </p:spPr>
        <p:txBody>
          <a:bodyPr wrap="square">
            <a:spAutoFit/>
          </a:bodyPr>
          <a:lstStyle/>
          <a:p>
            <a:pPr algn="ctr">
              <a:lnSpc>
                <a:spcPct val="150000"/>
              </a:lnSpc>
            </a:pPr>
            <a:r>
              <a:rPr lang="en-US" sz="3200" b="1" dirty="0" smtClean="0">
                <a:solidFill>
                  <a:schemeClr val="tx1"/>
                </a:solidFill>
                <a:latin typeface="Times New Roman" panose="02020603050405020304" pitchFamily="18" charset="0"/>
                <a:cs typeface="Times New Roman" panose="02020603050405020304" pitchFamily="18" charset="0"/>
              </a:rPr>
              <a:t>Methodology</a:t>
            </a:r>
            <a:endParaRPr lang="en-IN"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261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
        <p:nvSpPr>
          <p:cNvPr id="6" name="Rectangle 5"/>
          <p:cNvSpPr/>
          <p:nvPr/>
        </p:nvSpPr>
        <p:spPr>
          <a:xfrm>
            <a:off x="3381555" y="227273"/>
            <a:ext cx="5067501" cy="830997"/>
          </a:xfrm>
          <a:prstGeom prst="rect">
            <a:avLst/>
          </a:prstGeom>
        </p:spPr>
        <p:txBody>
          <a:bodyPr wrap="square">
            <a:spAutoFit/>
          </a:bodyPr>
          <a:lstStyle/>
          <a:p>
            <a:pPr algn="ctr">
              <a:lnSpc>
                <a:spcPct val="150000"/>
              </a:lnSpc>
            </a:pPr>
            <a:r>
              <a:rPr lang="en-US" sz="3200" b="1" dirty="0" smtClean="0">
                <a:solidFill>
                  <a:schemeClr val="tx1"/>
                </a:solidFill>
                <a:latin typeface="Times New Roman" panose="02020603050405020304" pitchFamily="18" charset="0"/>
                <a:cs typeface="Times New Roman" panose="02020603050405020304" pitchFamily="18" charset="0"/>
              </a:rPr>
              <a:t>Results and Discussion</a:t>
            </a:r>
            <a:endParaRPr lang="en-IN"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435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
        <p:nvSpPr>
          <p:cNvPr id="6" name="Rectangle 5"/>
          <p:cNvSpPr/>
          <p:nvPr/>
        </p:nvSpPr>
        <p:spPr>
          <a:xfrm>
            <a:off x="3381555" y="227273"/>
            <a:ext cx="5067501" cy="830997"/>
          </a:xfrm>
          <a:prstGeom prst="rect">
            <a:avLst/>
          </a:prstGeom>
        </p:spPr>
        <p:txBody>
          <a:bodyPr wrap="square">
            <a:spAutoFit/>
          </a:bodyPr>
          <a:lstStyle/>
          <a:p>
            <a:pPr algn="ctr">
              <a:lnSpc>
                <a:spcPct val="150000"/>
              </a:lnSpc>
            </a:pPr>
            <a:r>
              <a:rPr lang="en-US" sz="3200" b="1" dirty="0" smtClean="0">
                <a:solidFill>
                  <a:schemeClr val="tx1"/>
                </a:solidFill>
                <a:latin typeface="Times New Roman" panose="02020603050405020304" pitchFamily="18" charset="0"/>
                <a:cs typeface="Times New Roman" panose="02020603050405020304" pitchFamily="18" charset="0"/>
              </a:rPr>
              <a:t>Results and Discussion</a:t>
            </a:r>
            <a:endParaRPr lang="en-IN"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524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a:t>
            </a:r>
            <a:r>
              <a:rPr lang="en-US" dirty="0" smtClean="0">
                <a:solidFill>
                  <a:srgbClr val="FFFFFF"/>
                </a:solidFill>
                <a:latin typeface="Calibri"/>
                <a:ea typeface="Calibri"/>
                <a:cs typeface="Calibri"/>
              </a:rPr>
              <a:t>2023</a:t>
            </a:r>
            <a:endParaRPr lang="en-US" dirty="0">
              <a:solidFill>
                <a:srgbClr val="FFFFFF"/>
              </a:solidFill>
              <a:latin typeface="Calibri"/>
              <a:ea typeface="Calibri"/>
              <a:cs typeface="Calibri"/>
            </a:endParaRPr>
          </a:p>
        </p:txBody>
      </p:sp>
      <p:sp>
        <p:nvSpPr>
          <p:cNvPr id="6" name="Rectangle 5"/>
          <p:cNvSpPr/>
          <p:nvPr/>
        </p:nvSpPr>
        <p:spPr>
          <a:xfrm>
            <a:off x="4553712" y="227273"/>
            <a:ext cx="3895344" cy="742511"/>
          </a:xfrm>
          <a:prstGeom prst="rect">
            <a:avLst/>
          </a:prstGeom>
        </p:spPr>
        <p:txBody>
          <a:bodyPr wrap="square">
            <a:spAutoFit/>
          </a:bodyPr>
          <a:lstStyle/>
          <a:p>
            <a:pPr algn="ctr">
              <a:lnSpc>
                <a:spcPct val="150000"/>
              </a:lnSpc>
            </a:pPr>
            <a:r>
              <a:rPr lang="en-US" sz="3200" b="1" dirty="0" smtClean="0">
                <a:solidFill>
                  <a:schemeClr val="tx1"/>
                </a:solidFill>
                <a:latin typeface="Times New Roman" panose="02020603050405020304" pitchFamily="18" charset="0"/>
                <a:cs typeface="Times New Roman" panose="02020603050405020304" pitchFamily="18" charset="0"/>
              </a:rPr>
              <a:t>Conclusions</a:t>
            </a:r>
            <a:endParaRPr lang="en-IN"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154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627</Words>
  <Application>Microsoft Office PowerPoint</Application>
  <PresentationFormat>Widescreen</PresentationFormat>
  <Paragraphs>64</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Gudipati</dc:creator>
  <cp:lastModifiedBy>FEAT</cp:lastModifiedBy>
  <cp:revision>25</cp:revision>
  <dcterms:created xsi:type="dcterms:W3CDTF">2022-12-09T10:44:58Z</dcterms:created>
  <dcterms:modified xsi:type="dcterms:W3CDTF">2023-11-06T08:38:46Z</dcterms:modified>
</cp:coreProperties>
</file>